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6" r:id="rId7"/>
    <p:sldId id="261" r:id="rId8"/>
    <p:sldId id="260" r:id="rId9"/>
    <p:sldId id="262"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7" d="100"/>
          <a:sy n="127" d="100"/>
        </p:scale>
        <p:origin x="-101"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3429000"/>
          </a:xfrm>
          <a:prstGeom prst="rect">
            <a:avLst/>
          </a:prstGeom>
        </p:spPr>
      </p:pic>
      <p:sp>
        <p:nvSpPr>
          <p:cNvPr id="4" name="Date Placeholder 3"/>
          <p:cNvSpPr>
            <a:spLocks noGrp="1"/>
          </p:cNvSpPr>
          <p:nvPr>
            <p:ph type="dt" sz="half" idx="10"/>
          </p:nvPr>
        </p:nvSpPr>
        <p:spPr/>
        <p:txBody>
          <a:bodyPr/>
          <a:lstStyle/>
          <a:p>
            <a:fld id="{AA494930-32BD-477A-A031-1896A50AA8B8}"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3AF6-AFBE-4454-94B1-ED9089A03D77}" type="slidenum">
              <a:rPr lang="en-US" smtClean="0"/>
              <a:pPr/>
              <a:t>‹#›</a:t>
            </a:fld>
            <a:endParaRPr lang="en-US"/>
          </a:p>
        </p:txBody>
      </p:sp>
      <p:sp>
        <p:nvSpPr>
          <p:cNvPr id="3" name="Subtitle 2"/>
          <p:cNvSpPr>
            <a:spLocks noGrp="1"/>
          </p:cNvSpPr>
          <p:nvPr>
            <p:ph type="subTitle" idx="1"/>
          </p:nvPr>
        </p:nvSpPr>
        <p:spPr>
          <a:xfrm>
            <a:off x="1219200" y="2914650"/>
            <a:ext cx="6400800" cy="131445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1505916"/>
            <a:ext cx="7772400" cy="1102519"/>
          </a:xfrm>
        </p:spPr>
        <p:txBody>
          <a:bodyPr/>
          <a:lstStyle>
            <a:lvl1pPr algn="ctr">
              <a:defRPr sz="3200"/>
            </a:lvl1pPr>
          </a:lstStyle>
          <a:p>
            <a:r>
              <a:rPr lang="en-US" smtClean="0"/>
              <a:t>Click to edit Master title style</a:t>
            </a:r>
            <a:endParaRPr lang="en-US" dirty="0"/>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94930-32BD-477A-A031-1896A50AA8B8}"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94930-32BD-477A-A031-1896A50AA8B8}"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lvl1pPr>
              <a:defRPr b="1" i="1">
                <a:solidFill>
                  <a:srgbClr val="FFC000"/>
                </a:solidFill>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3AF6-AFBE-4454-94B1-ED9089A03D77}" type="slidenum">
              <a:rPr lang="en-US" smtClean="0"/>
              <a:pPr/>
              <a:t>‹#›</a:t>
            </a:fld>
            <a:endParaRPr lang="en-US"/>
          </a:p>
        </p:txBody>
      </p:sp>
      <p:sp>
        <p:nvSpPr>
          <p:cNvPr id="8" name="Content Placeholder 7"/>
          <p:cNvSpPr>
            <a:spLocks noGrp="1"/>
          </p:cNvSpPr>
          <p:nvPr>
            <p:ph sz="quarter" idx="13"/>
          </p:nvPr>
        </p:nvSpPr>
        <p:spPr>
          <a:xfrm>
            <a:off x="609600" y="1200150"/>
            <a:ext cx="7924800" cy="3086100"/>
          </a:xfr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1" y="3721894"/>
            <a:ext cx="7885113" cy="1021556"/>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1" y="2596754"/>
            <a:ext cx="7885113" cy="1125140"/>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94930-32BD-477A-A031-1896A50AA8B8}"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200150"/>
            <a:ext cx="3733800" cy="30861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200150"/>
            <a:ext cx="3733800" cy="30861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05979"/>
            <a:ext cx="7924800" cy="85725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A494930-32BD-477A-A031-1896A50AA8B8}"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05979"/>
            <a:ext cx="7924800" cy="8572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A494930-32BD-477A-A031-1896A50AA8B8}" type="datetimeFigureOut">
              <a:rPr lang="en-US" smtClean="0"/>
              <a:pPr/>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494930-32BD-477A-A031-1896A50AA8B8}" type="datetimeFigureOut">
              <a:rPr lang="en-US" smtClean="0"/>
              <a:pPr/>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94930-32BD-477A-A031-1896A50AA8B8}" type="datetimeFigureOut">
              <a:rPr lang="en-US" smtClean="0"/>
              <a:pPr/>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085850"/>
            <a:ext cx="46482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085850"/>
            <a:ext cx="2971800" cy="82296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1910919"/>
            <a:ext cx="2971800" cy="23753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94930-32BD-477A-A031-1896A50AA8B8}"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5143500"/>
          </a:xfrm>
          <a:prstGeom prst="rect">
            <a:avLst/>
          </a:prstGeom>
        </p:spPr>
      </p:pic>
      <p:sp>
        <p:nvSpPr>
          <p:cNvPr id="2" name="Title 1"/>
          <p:cNvSpPr>
            <a:spLocks noGrp="1"/>
          </p:cNvSpPr>
          <p:nvPr>
            <p:ph type="title"/>
          </p:nvPr>
        </p:nvSpPr>
        <p:spPr>
          <a:xfrm>
            <a:off x="609600" y="1085850"/>
            <a:ext cx="2971800" cy="82296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085850"/>
            <a:ext cx="3419856" cy="260604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1910918"/>
            <a:ext cx="2971800" cy="18038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94930-32BD-477A-A031-1896A50AA8B8}"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E3AF6-AFBE-4454-94B1-ED9089A03D77}" type="slidenum">
              <a:rPr lang="en-US" smtClean="0"/>
              <a:pPr/>
              <a:t>‹#›</a:t>
            </a:fld>
            <a:endParaRPr lang="en-US"/>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5143500"/>
          </a:xfrm>
          <a:prstGeom prst="rect">
            <a:avLst/>
          </a:prstGeom>
        </p:spPr>
      </p:pic>
      <p:sp>
        <p:nvSpPr>
          <p:cNvPr id="2" name="Title Placeholder 1"/>
          <p:cNvSpPr>
            <a:spLocks noGrp="1"/>
          </p:cNvSpPr>
          <p:nvPr>
            <p:ph type="title"/>
          </p:nvPr>
        </p:nvSpPr>
        <p:spPr>
          <a:xfrm>
            <a:off x="609600" y="205979"/>
            <a:ext cx="7924800" cy="85725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200151"/>
            <a:ext cx="79248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4767263"/>
            <a:ext cx="1524000" cy="273844"/>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A494930-32BD-477A-A031-1896A50AA8B8}" type="datetimeFigureOut">
              <a:rPr lang="en-US" smtClean="0"/>
              <a:pPr/>
              <a:t>4/25/2019</a:t>
            </a:fld>
            <a:endParaRPr lang="en-US"/>
          </a:p>
        </p:txBody>
      </p:sp>
      <p:sp>
        <p:nvSpPr>
          <p:cNvPr id="5" name="Footer Placeholder 4"/>
          <p:cNvSpPr>
            <a:spLocks noGrp="1"/>
          </p:cNvSpPr>
          <p:nvPr>
            <p:ph type="ftr" sz="quarter" idx="3"/>
          </p:nvPr>
        </p:nvSpPr>
        <p:spPr>
          <a:xfrm>
            <a:off x="609600" y="4767263"/>
            <a:ext cx="2895600" cy="273844"/>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4767263"/>
            <a:ext cx="990600" cy="273844"/>
          </a:xfrm>
          <a:prstGeom prst="rect">
            <a:avLst/>
          </a:prstGeom>
        </p:spPr>
        <p:txBody>
          <a:bodyPr vert="horz" lIns="91440" tIns="45720" rIns="91440" bIns="45720" rtlCol="0" anchor="ctr"/>
          <a:lstStyle>
            <a:lvl1pPr algn="r">
              <a:defRPr sz="1100" baseline="0">
                <a:solidFill>
                  <a:schemeClr val="tx1"/>
                </a:solidFill>
              </a:defRPr>
            </a:lvl1pPr>
          </a:lstStyle>
          <a:p>
            <a:fld id="{593E3AF6-AFBE-4454-94B1-ED9089A03D7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309429"/>
            <a:ext cx="6667500" cy="4638675"/>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228600" y="133350"/>
            <a:ext cx="7467600" cy="533400"/>
          </a:xfrm>
          <a:ln w="12700">
            <a:solidFill>
              <a:schemeClr val="tx2"/>
            </a:solidFill>
          </a:ln>
        </p:spPr>
        <p:txBody>
          <a:bodyPr>
            <a:normAutofit fontScale="85000" lnSpcReduction="10000"/>
          </a:bodyPr>
          <a:lstStyle/>
          <a:p>
            <a:r>
              <a:rPr lang="en-US" sz="3200" b="1" dirty="0" smtClean="0">
                <a:solidFill>
                  <a:srgbClr val="FFFF00"/>
                </a:solidFill>
                <a:effectLst>
                  <a:outerShdw blurRad="38100" dist="38100" dir="2700000" algn="tl">
                    <a:srgbClr val="000000">
                      <a:alpha val="43137"/>
                    </a:srgbClr>
                  </a:outerShdw>
                </a:effectLst>
              </a:rPr>
              <a:t>“What Hath the Lord Spoken?” – Jeremiah 23:37</a:t>
            </a:r>
            <a:endParaRPr lang="en-US" sz="3200" b="1" dirty="0">
              <a:solidFill>
                <a:srgbClr val="FFFF00"/>
              </a:solidFill>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457200" y="895350"/>
            <a:ext cx="2362200" cy="3200400"/>
          </a:xfrm>
        </p:spPr>
        <p:txBody>
          <a:bodyPr/>
          <a:lstStyle/>
          <a:p>
            <a:r>
              <a:rPr lang="en-US" sz="4400" b="1" i="1" dirty="0" smtClean="0"/>
              <a:t>It’s the Only Way to Live</a:t>
            </a:r>
            <a:endParaRPr lang="en-US" sz="4400" b="1" i="1" dirty="0"/>
          </a:p>
        </p:txBody>
      </p:sp>
    </p:spTree>
    <p:extLst>
      <p:ext uri="{BB962C8B-B14F-4D97-AF65-F5344CB8AC3E}">
        <p14:creationId xmlns:p14="http://schemas.microsoft.com/office/powerpoint/2010/main" val="3731088331"/>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00200" y="209550"/>
            <a:ext cx="6019800" cy="1070371"/>
          </a:xfrm>
        </p:spPr>
        <p:txBody>
          <a:bodyPr/>
          <a:lstStyle/>
          <a:p>
            <a:pPr algn="ctr"/>
            <a:r>
              <a:rPr lang="en-US" b="1" i="1" dirty="0" smtClean="0">
                <a:solidFill>
                  <a:srgbClr val="FFFF00"/>
                </a:solidFill>
                <a:effectLst>
                  <a:outerShdw blurRad="38100" dist="38100" dir="2700000" algn="tl">
                    <a:srgbClr val="000000">
                      <a:alpha val="43137"/>
                    </a:srgbClr>
                  </a:outerShdw>
                </a:effectLst>
              </a:rPr>
              <a:t>Is This the Kind of World You Want to Live In?</a:t>
            </a:r>
            <a:endParaRPr lang="en-US" b="1" i="1" dirty="0">
              <a:solidFill>
                <a:srgbClr val="FFFF00"/>
              </a:solidFill>
              <a:effectLst>
                <a:outerShdw blurRad="38100" dist="38100" dir="2700000" algn="tl">
                  <a:srgbClr val="000000">
                    <a:alpha val="43137"/>
                  </a:srgbClr>
                </a:outerShdw>
              </a:effectLst>
            </a:endParaRPr>
          </a:p>
        </p:txBody>
      </p:sp>
      <p:sp>
        <p:nvSpPr>
          <p:cNvPr id="2" name="Content Placeholder 1"/>
          <p:cNvSpPr>
            <a:spLocks noGrp="1"/>
          </p:cNvSpPr>
          <p:nvPr>
            <p:ph sz="quarter" idx="13"/>
          </p:nvPr>
        </p:nvSpPr>
        <p:spPr>
          <a:xfrm>
            <a:off x="304800" y="1352550"/>
            <a:ext cx="8534400" cy="3352800"/>
          </a:xfrm>
        </p:spPr>
        <p:txBody>
          <a:bodyPr>
            <a:noAutofit/>
          </a:bodyPr>
          <a:lstStyle/>
          <a:p>
            <a:pPr marL="0" indent="0">
              <a:buNone/>
            </a:pPr>
            <a:r>
              <a:rPr lang="en-US" sz="2800" dirty="0"/>
              <a:t>But understand this, that in the last days there will come times of difficulty. </a:t>
            </a:r>
            <a:r>
              <a:rPr lang="en-US" sz="2800" b="1" baseline="30000" dirty="0" smtClean="0">
                <a:solidFill>
                  <a:srgbClr val="FFFF00"/>
                </a:solidFill>
              </a:rPr>
              <a:t>2</a:t>
            </a:r>
            <a:r>
              <a:rPr lang="en-US" sz="2800" dirty="0" smtClean="0"/>
              <a:t>  </a:t>
            </a:r>
            <a:r>
              <a:rPr lang="en-US" sz="2800" dirty="0"/>
              <a:t>For people will be lovers of self, lovers of money, proud, arrogant, abusive, disobedient to their parents, ungrateful, unholy, </a:t>
            </a:r>
            <a:r>
              <a:rPr lang="en-US" sz="2800" b="1" baseline="30000" dirty="0" smtClean="0">
                <a:solidFill>
                  <a:srgbClr val="FFFF00"/>
                </a:solidFill>
              </a:rPr>
              <a:t>3 </a:t>
            </a:r>
            <a:r>
              <a:rPr lang="en-US" sz="2800" dirty="0" smtClean="0"/>
              <a:t> </a:t>
            </a:r>
            <a:r>
              <a:rPr lang="en-US" sz="2800" dirty="0"/>
              <a:t>heartless, unappeasable, slanderous, without self-control, brutal, not loving good, </a:t>
            </a:r>
            <a:r>
              <a:rPr lang="en-US" sz="2800" b="1" baseline="30000" dirty="0" smtClean="0">
                <a:solidFill>
                  <a:srgbClr val="FFFF00"/>
                </a:solidFill>
              </a:rPr>
              <a:t>4</a:t>
            </a:r>
            <a:r>
              <a:rPr lang="en-US" sz="2800" dirty="0" smtClean="0"/>
              <a:t>  </a:t>
            </a:r>
            <a:r>
              <a:rPr lang="en-US" sz="2800" dirty="0"/>
              <a:t>treacherous, reckless, swollen with conceit, lovers of pleasure rather than lovers of God, </a:t>
            </a:r>
            <a:r>
              <a:rPr lang="en-US" sz="2800" dirty="0" smtClean="0"/>
              <a:t>-- </a:t>
            </a:r>
            <a:r>
              <a:rPr lang="en-US" sz="2800" dirty="0" smtClean="0">
                <a:solidFill>
                  <a:srgbClr val="FFFF00"/>
                </a:solidFill>
              </a:rPr>
              <a:t>2 Timothy 3:1-4 </a:t>
            </a:r>
            <a:r>
              <a:rPr lang="en-US" sz="2000" dirty="0" smtClean="0"/>
              <a:t>ESV</a:t>
            </a:r>
            <a:endParaRPr lang="en-US" sz="2000" dirty="0"/>
          </a:p>
        </p:txBody>
      </p:sp>
    </p:spTree>
    <p:extLst>
      <p:ext uri="{BB962C8B-B14F-4D97-AF65-F5344CB8AC3E}">
        <p14:creationId xmlns:p14="http://schemas.microsoft.com/office/powerpoint/2010/main" val="1932216186"/>
      </p:ext>
    </p:extLst>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1450"/>
            <a:ext cx="7924800" cy="857250"/>
          </a:xfrm>
        </p:spPr>
        <p:txBody>
          <a:bodyPr/>
          <a:lstStyle/>
          <a:p>
            <a:r>
              <a:rPr lang="en-US" sz="3200" dirty="0" smtClean="0">
                <a:solidFill>
                  <a:srgbClr val="FFFF00"/>
                </a:solidFill>
                <a:effectLst>
                  <a:outerShdw blurRad="38100" dist="38100" dir="2700000" algn="tl">
                    <a:srgbClr val="000000">
                      <a:alpha val="43137"/>
                    </a:srgbClr>
                  </a:outerShdw>
                </a:effectLst>
              </a:rPr>
              <a:t>Life that now is…</a:t>
            </a:r>
            <a:endParaRPr lang="en-US" sz="32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a:xfrm>
            <a:off x="609600" y="819150"/>
            <a:ext cx="7924800" cy="4038600"/>
          </a:xfrm>
        </p:spPr>
        <p:txBody>
          <a:bodyPr>
            <a:normAutofit/>
          </a:bodyPr>
          <a:lstStyle/>
          <a:p>
            <a:r>
              <a:rPr lang="en-US" dirty="0" smtClean="0"/>
              <a:t>Many in the world “live for the day” and don’t believe or care about an after life.</a:t>
            </a:r>
          </a:p>
          <a:p>
            <a:r>
              <a:rPr lang="en-US" dirty="0" smtClean="0"/>
              <a:t>Some Christians are looking to go to heaven, but don’t see the earthly benefits of living according to God’s Word. To them the Christian life is drudgery.</a:t>
            </a:r>
          </a:p>
          <a:p>
            <a:r>
              <a:rPr lang="en-US" dirty="0" smtClean="0"/>
              <a:t>Paul: </a:t>
            </a:r>
            <a:r>
              <a:rPr lang="en-US" i="1" dirty="0" smtClean="0">
                <a:solidFill>
                  <a:srgbClr val="FFFF00"/>
                </a:solidFill>
              </a:rPr>
              <a:t>“…godliness </a:t>
            </a:r>
            <a:r>
              <a:rPr lang="en-US" i="1" dirty="0">
                <a:solidFill>
                  <a:srgbClr val="FFFF00"/>
                </a:solidFill>
              </a:rPr>
              <a:t>is profitable for all things, having </a:t>
            </a:r>
            <a:r>
              <a:rPr lang="en-US" i="1" u="sng" dirty="0">
                <a:solidFill>
                  <a:srgbClr val="FFFF00"/>
                </a:solidFill>
              </a:rPr>
              <a:t>promise</a:t>
            </a:r>
            <a:r>
              <a:rPr lang="en-US" i="1" dirty="0">
                <a:solidFill>
                  <a:srgbClr val="FFFF00"/>
                </a:solidFill>
              </a:rPr>
              <a:t> </a:t>
            </a:r>
            <a:r>
              <a:rPr lang="en-US" i="1" u="sng" dirty="0">
                <a:solidFill>
                  <a:srgbClr val="FFFF00"/>
                </a:solidFill>
              </a:rPr>
              <a:t>of</a:t>
            </a:r>
            <a:r>
              <a:rPr lang="en-US" i="1" dirty="0">
                <a:solidFill>
                  <a:srgbClr val="FFFF00"/>
                </a:solidFill>
              </a:rPr>
              <a:t> </a:t>
            </a:r>
            <a:r>
              <a:rPr lang="en-US" i="1" u="sng" dirty="0">
                <a:solidFill>
                  <a:srgbClr val="FFFF00"/>
                </a:solidFill>
              </a:rPr>
              <a:t>the</a:t>
            </a:r>
            <a:r>
              <a:rPr lang="en-US" i="1" dirty="0">
                <a:solidFill>
                  <a:srgbClr val="FFFF00"/>
                </a:solidFill>
              </a:rPr>
              <a:t> </a:t>
            </a:r>
            <a:r>
              <a:rPr lang="en-US" i="1" u="sng" dirty="0">
                <a:solidFill>
                  <a:srgbClr val="FFFF00"/>
                </a:solidFill>
              </a:rPr>
              <a:t>life</a:t>
            </a:r>
            <a:r>
              <a:rPr lang="en-US" i="1" dirty="0">
                <a:solidFill>
                  <a:srgbClr val="FFFF00"/>
                </a:solidFill>
              </a:rPr>
              <a:t> which </a:t>
            </a:r>
            <a:r>
              <a:rPr lang="en-US" i="1" u="sng" dirty="0">
                <a:solidFill>
                  <a:srgbClr val="FFFF00"/>
                </a:solidFill>
              </a:rPr>
              <a:t>now</a:t>
            </a:r>
            <a:r>
              <a:rPr lang="en-US" i="1" dirty="0">
                <a:solidFill>
                  <a:srgbClr val="FFFF00"/>
                </a:solidFill>
              </a:rPr>
              <a:t> </a:t>
            </a:r>
            <a:r>
              <a:rPr lang="en-US" i="1" u="sng" dirty="0">
                <a:solidFill>
                  <a:srgbClr val="FFFF00"/>
                </a:solidFill>
              </a:rPr>
              <a:t>is</a:t>
            </a:r>
            <a:r>
              <a:rPr lang="en-US" i="1" dirty="0">
                <a:solidFill>
                  <a:srgbClr val="FFFF00"/>
                </a:solidFill>
              </a:rPr>
              <a:t>, and of that which is to come</a:t>
            </a:r>
            <a:r>
              <a:rPr lang="en-US" i="1" dirty="0" smtClean="0">
                <a:solidFill>
                  <a:srgbClr val="FFFF00"/>
                </a:solidFill>
              </a:rPr>
              <a:t>.</a:t>
            </a:r>
            <a:r>
              <a:rPr lang="en-US" dirty="0" smtClean="0"/>
              <a:t>” (1 Timothy 4:8)</a:t>
            </a:r>
            <a:endParaRPr lang="en-US" dirty="0"/>
          </a:p>
        </p:txBody>
      </p:sp>
    </p:spTree>
    <p:extLst>
      <p:ext uri="{BB962C8B-B14F-4D97-AF65-F5344CB8AC3E}">
        <p14:creationId xmlns:p14="http://schemas.microsoft.com/office/powerpoint/2010/main" val="429030201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666750"/>
          </a:xfrm>
        </p:spPr>
        <p:txBody>
          <a:bodyPr/>
          <a:lstStyle/>
          <a:p>
            <a:pPr algn="ctr"/>
            <a:r>
              <a:rPr lang="en-US" sz="3200" dirty="0" smtClean="0">
                <a:solidFill>
                  <a:srgbClr val="FFFF00"/>
                </a:solidFill>
                <a:effectLst>
                  <a:outerShdw blurRad="38100" dist="38100" dir="2700000" algn="tl">
                    <a:srgbClr val="000000">
                      <a:alpha val="43137"/>
                    </a:srgbClr>
                  </a:outerShdw>
                </a:effectLst>
              </a:rPr>
              <a:t>I Can Have </a:t>
            </a:r>
            <a:r>
              <a:rPr lang="en-US" sz="3200" u="sng" dirty="0" smtClean="0">
                <a:solidFill>
                  <a:srgbClr val="FFFF00"/>
                </a:solidFill>
                <a:effectLst>
                  <a:outerShdw blurRad="38100" dist="38100" dir="2700000" algn="tl">
                    <a:srgbClr val="000000">
                      <a:alpha val="43137"/>
                    </a:srgbClr>
                  </a:outerShdw>
                </a:effectLst>
              </a:rPr>
              <a:t>Confidence</a:t>
            </a:r>
            <a:r>
              <a:rPr lang="en-US" sz="3200" dirty="0" smtClean="0">
                <a:solidFill>
                  <a:srgbClr val="FFFF00"/>
                </a:solidFill>
                <a:effectLst>
                  <a:outerShdw blurRad="38100" dist="38100" dir="2700000" algn="tl">
                    <a:srgbClr val="000000">
                      <a:alpha val="43137"/>
                    </a:srgbClr>
                  </a:outerShdw>
                </a:effectLst>
              </a:rPr>
              <a:t> in salvation…</a:t>
            </a:r>
            <a:endParaRPr lang="en-US" sz="32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a:xfrm>
            <a:off x="152400" y="742950"/>
            <a:ext cx="8763000" cy="4400550"/>
          </a:xfrm>
        </p:spPr>
        <p:txBody>
          <a:bodyPr>
            <a:normAutofit fontScale="92500" lnSpcReduction="10000"/>
          </a:bodyPr>
          <a:lstStyle/>
          <a:p>
            <a:r>
              <a:rPr lang="en-US" sz="3000" b="1" dirty="0" smtClean="0"/>
              <a:t>Why is that important? </a:t>
            </a:r>
            <a:r>
              <a:rPr lang="en-US" sz="3000" b="1" dirty="0" smtClean="0">
                <a:solidFill>
                  <a:srgbClr val="FFFF00"/>
                </a:solidFill>
              </a:rPr>
              <a:t>Luke 13:23-27 </a:t>
            </a:r>
            <a:r>
              <a:rPr lang="en-US" sz="3000" dirty="0" smtClean="0">
                <a:solidFill>
                  <a:srgbClr val="FFFF00"/>
                </a:solidFill>
              </a:rPr>
              <a:t>- </a:t>
            </a:r>
            <a:r>
              <a:rPr lang="en-US" i="1" dirty="0"/>
              <a:t>Then one said to Him, "Lord, </a:t>
            </a:r>
            <a:r>
              <a:rPr lang="en-US" i="1" u="sng" dirty="0"/>
              <a:t>are</a:t>
            </a:r>
            <a:r>
              <a:rPr lang="en-US" i="1" dirty="0"/>
              <a:t> </a:t>
            </a:r>
            <a:r>
              <a:rPr lang="en-US" i="1" u="sng" dirty="0"/>
              <a:t>there</a:t>
            </a:r>
            <a:r>
              <a:rPr lang="en-US" i="1" dirty="0"/>
              <a:t> </a:t>
            </a:r>
            <a:r>
              <a:rPr lang="en-US" i="1" u="sng" dirty="0"/>
              <a:t>few</a:t>
            </a:r>
            <a:r>
              <a:rPr lang="en-US" i="1" dirty="0"/>
              <a:t> who are </a:t>
            </a:r>
            <a:r>
              <a:rPr lang="en-US" i="1" u="sng" dirty="0"/>
              <a:t>saved</a:t>
            </a:r>
            <a:r>
              <a:rPr lang="en-US" i="1" dirty="0"/>
              <a:t>?" And He said to them,</a:t>
            </a:r>
            <a:r>
              <a:rPr lang="en-US" dirty="0"/>
              <a:t> </a:t>
            </a:r>
            <a:r>
              <a:rPr lang="en-US" b="1" baseline="30000" dirty="0" smtClean="0">
                <a:solidFill>
                  <a:srgbClr val="FFFF00"/>
                </a:solidFill>
              </a:rPr>
              <a:t>24</a:t>
            </a:r>
            <a:r>
              <a:rPr lang="en-US" dirty="0"/>
              <a:t>  </a:t>
            </a:r>
            <a:r>
              <a:rPr lang="en-US" i="1" dirty="0"/>
              <a:t>"Strive to enter through the narrow gate, for </a:t>
            </a:r>
            <a:r>
              <a:rPr lang="en-US" i="1" u="sng" dirty="0"/>
              <a:t>many</a:t>
            </a:r>
            <a:r>
              <a:rPr lang="en-US" i="1" dirty="0"/>
              <a:t>, I say to you, </a:t>
            </a:r>
            <a:r>
              <a:rPr lang="en-US" i="1" u="sng" dirty="0"/>
              <a:t>will</a:t>
            </a:r>
            <a:r>
              <a:rPr lang="en-US" i="1" dirty="0"/>
              <a:t> </a:t>
            </a:r>
            <a:r>
              <a:rPr lang="en-US" i="1" u="sng" dirty="0"/>
              <a:t>seek</a:t>
            </a:r>
            <a:r>
              <a:rPr lang="en-US" i="1" dirty="0"/>
              <a:t> </a:t>
            </a:r>
            <a:r>
              <a:rPr lang="en-US" i="1" u="sng" dirty="0"/>
              <a:t>to</a:t>
            </a:r>
            <a:r>
              <a:rPr lang="en-US" i="1" dirty="0"/>
              <a:t> </a:t>
            </a:r>
            <a:r>
              <a:rPr lang="en-US" i="1" u="sng" dirty="0"/>
              <a:t>enter</a:t>
            </a:r>
            <a:r>
              <a:rPr lang="en-US" i="1" dirty="0"/>
              <a:t> and will </a:t>
            </a:r>
            <a:r>
              <a:rPr lang="en-US" i="1" u="sng" dirty="0"/>
              <a:t>not</a:t>
            </a:r>
            <a:r>
              <a:rPr lang="en-US" i="1" dirty="0"/>
              <a:t> </a:t>
            </a:r>
            <a:r>
              <a:rPr lang="en-US" i="1" u="sng" dirty="0"/>
              <a:t>be</a:t>
            </a:r>
            <a:r>
              <a:rPr lang="en-US" i="1" dirty="0"/>
              <a:t> </a:t>
            </a:r>
            <a:r>
              <a:rPr lang="en-US" i="1" u="sng" dirty="0"/>
              <a:t>able</a:t>
            </a:r>
            <a:r>
              <a:rPr lang="en-US" i="1" dirty="0"/>
              <a:t>.</a:t>
            </a:r>
            <a:r>
              <a:rPr lang="en-US" dirty="0"/>
              <a:t> </a:t>
            </a:r>
            <a:r>
              <a:rPr lang="en-US" b="1" baseline="30000" dirty="0" smtClean="0">
                <a:solidFill>
                  <a:srgbClr val="FFFF00"/>
                </a:solidFill>
              </a:rPr>
              <a:t>25</a:t>
            </a:r>
            <a:r>
              <a:rPr lang="en-US" dirty="0"/>
              <a:t>  </a:t>
            </a:r>
            <a:r>
              <a:rPr lang="en-US" i="1" dirty="0"/>
              <a:t>When once the Master of the house has risen up and shut the door, and you begin to stand outside and knock at the door, saying, 'Lord, Lord, open for us,' and He will answer and say to you, 'I do not know you, where you are from,'</a:t>
            </a:r>
            <a:r>
              <a:rPr lang="en-US" dirty="0"/>
              <a:t> </a:t>
            </a:r>
            <a:r>
              <a:rPr lang="en-US" b="1" baseline="30000" dirty="0" smtClean="0">
                <a:solidFill>
                  <a:srgbClr val="FFFF00"/>
                </a:solidFill>
              </a:rPr>
              <a:t>26</a:t>
            </a:r>
            <a:r>
              <a:rPr lang="en-US" dirty="0"/>
              <a:t>  </a:t>
            </a:r>
            <a:r>
              <a:rPr lang="en-US" i="1" dirty="0"/>
              <a:t>then you will begin to say, 'We ate and drank in Your presence, and You taught in our streets.'</a:t>
            </a:r>
            <a:r>
              <a:rPr lang="en-US" dirty="0"/>
              <a:t> </a:t>
            </a:r>
            <a:r>
              <a:rPr lang="en-US" b="1" baseline="30000" dirty="0" smtClean="0">
                <a:solidFill>
                  <a:srgbClr val="FFFF00"/>
                </a:solidFill>
              </a:rPr>
              <a:t>27</a:t>
            </a:r>
            <a:r>
              <a:rPr lang="en-US" dirty="0"/>
              <a:t>  </a:t>
            </a:r>
            <a:r>
              <a:rPr lang="en-US" i="1" dirty="0"/>
              <a:t>But He will say, 'I tell you I do not know you, where you are from. Depart from Me, all you workers of iniquity.' </a:t>
            </a:r>
            <a:r>
              <a:rPr lang="en-US" i="1" dirty="0" smtClean="0"/>
              <a:t>  </a:t>
            </a:r>
            <a:r>
              <a:rPr lang="en-US" sz="2200" dirty="0" smtClean="0"/>
              <a:t>(NKJV)</a:t>
            </a:r>
            <a:endParaRPr lang="en-US" sz="2200" dirty="0" smtClean="0">
              <a:solidFill>
                <a:srgbClr val="FFFF00"/>
              </a:solidFill>
            </a:endParaRPr>
          </a:p>
        </p:txBody>
      </p:sp>
    </p:spTree>
    <p:extLst>
      <p:ext uri="{BB962C8B-B14F-4D97-AF65-F5344CB8AC3E}">
        <p14:creationId xmlns:p14="http://schemas.microsoft.com/office/powerpoint/2010/main" val="3008309741"/>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666750"/>
          </a:xfrm>
        </p:spPr>
        <p:txBody>
          <a:bodyPr/>
          <a:lstStyle/>
          <a:p>
            <a:pPr algn="ctr"/>
            <a:r>
              <a:rPr lang="en-US" dirty="0" smtClean="0">
                <a:solidFill>
                  <a:srgbClr val="FFFF00"/>
                </a:solidFill>
                <a:effectLst>
                  <a:outerShdw blurRad="38100" dist="38100" dir="2700000" algn="tl">
                    <a:srgbClr val="000000">
                      <a:alpha val="43137"/>
                    </a:srgbClr>
                  </a:outerShdw>
                </a:effectLst>
              </a:rPr>
              <a:t>I Can Have </a:t>
            </a:r>
            <a:r>
              <a:rPr lang="en-US" u="sng" dirty="0" smtClean="0">
                <a:solidFill>
                  <a:srgbClr val="FFFF00"/>
                </a:solidFill>
                <a:effectLst>
                  <a:outerShdw blurRad="38100" dist="38100" dir="2700000" algn="tl">
                    <a:srgbClr val="000000">
                      <a:alpha val="43137"/>
                    </a:srgbClr>
                  </a:outerShdw>
                </a:effectLst>
              </a:rPr>
              <a:t>Confidence</a:t>
            </a:r>
            <a:r>
              <a:rPr lang="en-US" dirty="0" smtClean="0">
                <a:solidFill>
                  <a:srgbClr val="FFFF00"/>
                </a:solidFill>
                <a:effectLst>
                  <a:outerShdw blurRad="38100" dist="38100" dir="2700000" algn="tl">
                    <a:srgbClr val="000000">
                      <a:alpha val="43137"/>
                    </a:srgbClr>
                  </a:outerShdw>
                </a:effectLst>
              </a:rPr>
              <a:t> in salvation…</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a:xfrm>
            <a:off x="228600" y="666750"/>
            <a:ext cx="8610600" cy="4324350"/>
          </a:xfrm>
        </p:spPr>
        <p:txBody>
          <a:bodyPr>
            <a:normAutofit/>
          </a:bodyPr>
          <a:lstStyle/>
          <a:p>
            <a:pPr>
              <a:spcBef>
                <a:spcPts val="600"/>
              </a:spcBef>
            </a:pPr>
            <a:r>
              <a:rPr lang="en-US" b="1" dirty="0" smtClean="0"/>
              <a:t>We can know what to do to be saved – </a:t>
            </a:r>
            <a:r>
              <a:rPr lang="en-US" b="1" dirty="0" smtClean="0">
                <a:solidFill>
                  <a:srgbClr val="FFFF00"/>
                </a:solidFill>
              </a:rPr>
              <a:t>Mk. 16:15, 16</a:t>
            </a:r>
          </a:p>
          <a:p>
            <a:pPr>
              <a:spcBef>
                <a:spcPts val="600"/>
              </a:spcBef>
            </a:pPr>
            <a:r>
              <a:rPr lang="en-US" b="1" dirty="0" smtClean="0"/>
              <a:t>Just one Gospel that saves </a:t>
            </a:r>
            <a:r>
              <a:rPr lang="en-US" dirty="0" smtClean="0">
                <a:solidFill>
                  <a:srgbClr val="FFFF00"/>
                </a:solidFill>
              </a:rPr>
              <a:t>- </a:t>
            </a:r>
            <a:r>
              <a:rPr lang="en-US" b="1" dirty="0" smtClean="0">
                <a:solidFill>
                  <a:srgbClr val="FFFF00"/>
                </a:solidFill>
              </a:rPr>
              <a:t>Gal. 1:6-9 </a:t>
            </a:r>
          </a:p>
          <a:p>
            <a:r>
              <a:rPr lang="en-US" b="1" dirty="0" smtClean="0"/>
              <a:t>We obey the Gospel to be made pure </a:t>
            </a:r>
            <a:r>
              <a:rPr lang="en-US" dirty="0" smtClean="0">
                <a:solidFill>
                  <a:srgbClr val="FFFF00"/>
                </a:solidFill>
              </a:rPr>
              <a:t>- </a:t>
            </a:r>
            <a:r>
              <a:rPr lang="en-US" b="1" dirty="0" smtClean="0">
                <a:solidFill>
                  <a:srgbClr val="FFFF00"/>
                </a:solidFill>
              </a:rPr>
              <a:t>1 Peter 1:22,</a:t>
            </a:r>
            <a:r>
              <a:rPr lang="en-US" dirty="0" smtClean="0">
                <a:solidFill>
                  <a:srgbClr val="FFFF00"/>
                </a:solidFill>
              </a:rPr>
              <a:t> </a:t>
            </a:r>
            <a:r>
              <a:rPr lang="en-US" i="1" dirty="0"/>
              <a:t>Since you have purified your souls in </a:t>
            </a:r>
            <a:r>
              <a:rPr lang="en-US" i="1" u="sng" dirty="0"/>
              <a:t>obeying</a:t>
            </a:r>
            <a:r>
              <a:rPr lang="en-US" i="1" dirty="0"/>
              <a:t> </a:t>
            </a:r>
            <a:r>
              <a:rPr lang="en-US" i="1" u="sng" dirty="0"/>
              <a:t>the</a:t>
            </a:r>
            <a:r>
              <a:rPr lang="en-US" i="1" dirty="0"/>
              <a:t> </a:t>
            </a:r>
            <a:r>
              <a:rPr lang="en-US" i="1" u="sng" dirty="0"/>
              <a:t>truth</a:t>
            </a:r>
            <a:r>
              <a:rPr lang="en-US" i="1" dirty="0"/>
              <a:t> through the Spirit in sincere love of the brethren, love one another fervently with a pure heart, </a:t>
            </a:r>
            <a:r>
              <a:rPr lang="en-US" b="1" baseline="30000" dirty="0" smtClean="0">
                <a:solidFill>
                  <a:srgbClr val="FFFF00"/>
                </a:solidFill>
              </a:rPr>
              <a:t>23</a:t>
            </a:r>
            <a:r>
              <a:rPr lang="en-US" b="1" baseline="30000" dirty="0">
                <a:solidFill>
                  <a:srgbClr val="FFFF00"/>
                </a:solidFill>
              </a:rPr>
              <a:t> </a:t>
            </a:r>
            <a:r>
              <a:rPr lang="en-US" i="1" dirty="0"/>
              <a:t> having been </a:t>
            </a:r>
            <a:r>
              <a:rPr lang="en-US" i="1" u="sng" dirty="0"/>
              <a:t>born</a:t>
            </a:r>
            <a:r>
              <a:rPr lang="en-US" i="1" dirty="0"/>
              <a:t> </a:t>
            </a:r>
            <a:r>
              <a:rPr lang="en-US" i="1" u="sng" dirty="0"/>
              <a:t>again</a:t>
            </a:r>
            <a:r>
              <a:rPr lang="en-US" i="1" dirty="0"/>
              <a:t>, not of corruptible seed but incorruptible, </a:t>
            </a:r>
            <a:r>
              <a:rPr lang="en-US" i="1" u="sng" dirty="0"/>
              <a:t>through</a:t>
            </a:r>
            <a:r>
              <a:rPr lang="en-US" i="1" dirty="0"/>
              <a:t> </a:t>
            </a:r>
            <a:r>
              <a:rPr lang="en-US" i="1" u="sng" dirty="0"/>
              <a:t>the</a:t>
            </a:r>
            <a:r>
              <a:rPr lang="en-US" i="1" dirty="0"/>
              <a:t> </a:t>
            </a:r>
            <a:r>
              <a:rPr lang="en-US" i="1" u="sng" dirty="0" smtClean="0"/>
              <a:t>word</a:t>
            </a:r>
            <a:r>
              <a:rPr lang="en-US" i="1" dirty="0" smtClean="0"/>
              <a:t> </a:t>
            </a:r>
            <a:r>
              <a:rPr lang="en-US" i="1" dirty="0"/>
              <a:t>of God which lives and abides </a:t>
            </a:r>
            <a:r>
              <a:rPr lang="en-US" i="1" dirty="0" smtClean="0"/>
              <a:t>forever…. </a:t>
            </a:r>
            <a:r>
              <a:rPr lang="en-US" b="1" baseline="30000" dirty="0" smtClean="0">
                <a:solidFill>
                  <a:srgbClr val="FFFF00"/>
                </a:solidFill>
              </a:rPr>
              <a:t>25</a:t>
            </a:r>
            <a:r>
              <a:rPr lang="en-US" i="1" dirty="0" smtClean="0"/>
              <a:t> Now </a:t>
            </a:r>
            <a:r>
              <a:rPr lang="en-US" i="1" dirty="0"/>
              <a:t>this is the </a:t>
            </a:r>
            <a:r>
              <a:rPr lang="en-US" i="1" u="sng" dirty="0"/>
              <a:t>word</a:t>
            </a:r>
            <a:r>
              <a:rPr lang="en-US" i="1" dirty="0"/>
              <a:t> which by the </a:t>
            </a:r>
            <a:r>
              <a:rPr lang="en-US" i="1" u="sng" dirty="0" smtClean="0"/>
              <a:t>gospel</a:t>
            </a:r>
            <a:r>
              <a:rPr lang="en-US" i="1" dirty="0" smtClean="0"/>
              <a:t> was </a:t>
            </a:r>
            <a:r>
              <a:rPr lang="en-US" i="1" dirty="0"/>
              <a:t>preached to you. </a:t>
            </a:r>
            <a:r>
              <a:rPr lang="en-US" dirty="0"/>
              <a:t> </a:t>
            </a:r>
            <a:r>
              <a:rPr lang="en-US" sz="2000" dirty="0" smtClean="0"/>
              <a:t>(NKJV)</a:t>
            </a:r>
            <a:endParaRPr lang="en-US" sz="2000" dirty="0" smtClean="0">
              <a:solidFill>
                <a:srgbClr val="FFFF00"/>
              </a:solidFill>
            </a:endParaRPr>
          </a:p>
        </p:txBody>
      </p:sp>
    </p:spTree>
    <p:extLst>
      <p:ext uri="{BB962C8B-B14F-4D97-AF65-F5344CB8AC3E}">
        <p14:creationId xmlns:p14="http://schemas.microsoft.com/office/powerpoint/2010/main" val="52786875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666750"/>
          </a:xfrm>
        </p:spPr>
        <p:txBody>
          <a:bodyPr/>
          <a:lstStyle/>
          <a:p>
            <a:pPr algn="ctr"/>
            <a:r>
              <a:rPr lang="en-US" dirty="0" smtClean="0">
                <a:solidFill>
                  <a:srgbClr val="FFFF00"/>
                </a:solidFill>
                <a:effectLst>
                  <a:outerShdw blurRad="38100" dist="38100" dir="2700000" algn="tl">
                    <a:srgbClr val="000000">
                      <a:alpha val="43137"/>
                    </a:srgbClr>
                  </a:outerShdw>
                </a:effectLst>
              </a:rPr>
              <a:t>I Can Have </a:t>
            </a:r>
            <a:r>
              <a:rPr lang="en-US" u="sng" dirty="0" smtClean="0">
                <a:solidFill>
                  <a:srgbClr val="FFFF00"/>
                </a:solidFill>
                <a:effectLst>
                  <a:outerShdw blurRad="38100" dist="38100" dir="2700000" algn="tl">
                    <a:srgbClr val="000000">
                      <a:alpha val="43137"/>
                    </a:srgbClr>
                  </a:outerShdw>
                </a:effectLst>
              </a:rPr>
              <a:t>Confidence</a:t>
            </a:r>
            <a:r>
              <a:rPr lang="en-US" dirty="0" smtClean="0">
                <a:solidFill>
                  <a:srgbClr val="FFFF00"/>
                </a:solidFill>
                <a:effectLst>
                  <a:outerShdw blurRad="38100" dist="38100" dir="2700000" algn="tl">
                    <a:srgbClr val="000000">
                      <a:alpha val="43137"/>
                    </a:srgbClr>
                  </a:outerShdw>
                </a:effectLst>
              </a:rPr>
              <a:t> in salvation…</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a:xfrm>
            <a:off x="152400" y="742950"/>
            <a:ext cx="8915400" cy="4267200"/>
          </a:xfrm>
        </p:spPr>
        <p:txBody>
          <a:bodyPr>
            <a:normAutofit/>
          </a:bodyPr>
          <a:lstStyle/>
          <a:p>
            <a:pPr>
              <a:spcBef>
                <a:spcPts val="1800"/>
              </a:spcBef>
            </a:pPr>
            <a:r>
              <a:rPr lang="en-US" dirty="0" smtClean="0"/>
              <a:t>We can know what to do to be saved – </a:t>
            </a:r>
            <a:r>
              <a:rPr lang="en-US" dirty="0" smtClean="0">
                <a:solidFill>
                  <a:srgbClr val="FFFF00"/>
                </a:solidFill>
              </a:rPr>
              <a:t>Mk. 16:16</a:t>
            </a:r>
          </a:p>
          <a:p>
            <a:r>
              <a:rPr lang="en-US" b="1" dirty="0" smtClean="0"/>
              <a:t>Know that as a Christian I sin, I can be forgiven no matter how bad the sin…</a:t>
            </a:r>
          </a:p>
          <a:p>
            <a:pPr marL="0" indent="0">
              <a:buNone/>
            </a:pPr>
            <a:r>
              <a:rPr lang="en-US" b="1" dirty="0" smtClean="0">
                <a:solidFill>
                  <a:srgbClr val="FFFF00"/>
                </a:solidFill>
              </a:rPr>
              <a:t>1 John 1:7-9 </a:t>
            </a:r>
            <a:r>
              <a:rPr lang="en-US" dirty="0" smtClean="0">
                <a:solidFill>
                  <a:srgbClr val="FFFF00"/>
                </a:solidFill>
              </a:rPr>
              <a:t>- </a:t>
            </a:r>
            <a:r>
              <a:rPr lang="en-US" sz="2700" i="1" dirty="0"/>
              <a:t>but if we walk in the light, as he is in the light, we have fellowship one with another, and the blood of Jesus his Son </a:t>
            </a:r>
            <a:r>
              <a:rPr lang="en-US" sz="2700" i="1" dirty="0" err="1"/>
              <a:t>cleanseth</a:t>
            </a:r>
            <a:r>
              <a:rPr lang="en-US" sz="2700" i="1" dirty="0"/>
              <a:t> us from all sin. </a:t>
            </a:r>
            <a:r>
              <a:rPr lang="en-US" sz="2700" b="1" baseline="30000" dirty="0" smtClean="0">
                <a:solidFill>
                  <a:srgbClr val="FFFF00"/>
                </a:solidFill>
              </a:rPr>
              <a:t>8 </a:t>
            </a:r>
            <a:r>
              <a:rPr lang="en-US" sz="2700" i="1" dirty="0" smtClean="0"/>
              <a:t> </a:t>
            </a:r>
            <a:r>
              <a:rPr lang="en-US" sz="2700" i="1" dirty="0"/>
              <a:t>If we say that we have no sin, we deceive ourselves, and the truth is not in us. </a:t>
            </a:r>
            <a:r>
              <a:rPr lang="en-US" sz="2700" b="1" baseline="30000" dirty="0" smtClean="0">
                <a:solidFill>
                  <a:srgbClr val="FFFF00"/>
                </a:solidFill>
              </a:rPr>
              <a:t>9</a:t>
            </a:r>
            <a:r>
              <a:rPr lang="en-US" sz="2700" i="1" dirty="0" smtClean="0"/>
              <a:t>  </a:t>
            </a:r>
            <a:r>
              <a:rPr lang="en-US" sz="2700" i="1" u="sng" dirty="0" smtClean="0"/>
              <a:t>If</a:t>
            </a:r>
            <a:r>
              <a:rPr lang="en-US" sz="2700" i="1" dirty="0" smtClean="0"/>
              <a:t> </a:t>
            </a:r>
            <a:r>
              <a:rPr lang="en-US" sz="2700" i="1" u="sng" dirty="0"/>
              <a:t>we</a:t>
            </a:r>
            <a:r>
              <a:rPr lang="en-US" sz="2700" i="1" dirty="0"/>
              <a:t> </a:t>
            </a:r>
            <a:r>
              <a:rPr lang="en-US" sz="2700" i="1" u="sng" dirty="0"/>
              <a:t>confess</a:t>
            </a:r>
            <a:r>
              <a:rPr lang="en-US" sz="2700" i="1" dirty="0"/>
              <a:t> </a:t>
            </a:r>
            <a:r>
              <a:rPr lang="en-US" sz="2700" i="1" u="sng" dirty="0"/>
              <a:t>our</a:t>
            </a:r>
            <a:r>
              <a:rPr lang="en-US" sz="2700" i="1" dirty="0"/>
              <a:t> </a:t>
            </a:r>
            <a:r>
              <a:rPr lang="en-US" sz="2700" i="1" u="sng" dirty="0"/>
              <a:t>sins</a:t>
            </a:r>
            <a:r>
              <a:rPr lang="en-US" sz="2700" i="1" dirty="0"/>
              <a:t>, he is </a:t>
            </a:r>
            <a:r>
              <a:rPr lang="en-US" sz="2700" i="1" u="sng" dirty="0"/>
              <a:t>faithful</a:t>
            </a:r>
            <a:r>
              <a:rPr lang="en-US" sz="2700" i="1" dirty="0"/>
              <a:t> and righteous </a:t>
            </a:r>
            <a:r>
              <a:rPr lang="en-US" sz="2700" i="1" u="sng" dirty="0"/>
              <a:t>to</a:t>
            </a:r>
            <a:r>
              <a:rPr lang="en-US" sz="2700" i="1" dirty="0"/>
              <a:t> </a:t>
            </a:r>
            <a:r>
              <a:rPr lang="en-US" sz="2700" i="1" u="sng" dirty="0"/>
              <a:t>forgive</a:t>
            </a:r>
            <a:r>
              <a:rPr lang="en-US" sz="2700" i="1" dirty="0"/>
              <a:t> us our sins, and </a:t>
            </a:r>
            <a:r>
              <a:rPr lang="en-US" sz="2700" i="1" u="sng" dirty="0"/>
              <a:t>to</a:t>
            </a:r>
            <a:r>
              <a:rPr lang="en-US" sz="2700" i="1" dirty="0"/>
              <a:t> </a:t>
            </a:r>
            <a:r>
              <a:rPr lang="en-US" sz="2700" i="1" u="sng" dirty="0"/>
              <a:t>cleanse</a:t>
            </a:r>
            <a:r>
              <a:rPr lang="en-US" sz="2700" i="1" dirty="0"/>
              <a:t> us from </a:t>
            </a:r>
            <a:r>
              <a:rPr lang="en-US" sz="2700" i="1" u="sng" dirty="0"/>
              <a:t>all</a:t>
            </a:r>
            <a:r>
              <a:rPr lang="en-US" sz="2700" i="1" dirty="0"/>
              <a:t> </a:t>
            </a:r>
            <a:r>
              <a:rPr lang="en-US" sz="2700" i="1" u="sng" dirty="0"/>
              <a:t>unrighteousness</a:t>
            </a:r>
            <a:r>
              <a:rPr lang="en-US" sz="2700" i="1" dirty="0"/>
              <a:t>. </a:t>
            </a:r>
            <a:endParaRPr lang="en-US" sz="2700" i="1" dirty="0" smtClean="0">
              <a:solidFill>
                <a:srgbClr val="FFFF00"/>
              </a:solidFill>
            </a:endParaRPr>
          </a:p>
        </p:txBody>
      </p:sp>
    </p:spTree>
    <p:extLst>
      <p:ext uri="{BB962C8B-B14F-4D97-AF65-F5344CB8AC3E}">
        <p14:creationId xmlns:p14="http://schemas.microsoft.com/office/powerpoint/2010/main" val="56876158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839200" cy="666750"/>
          </a:xfrm>
        </p:spPr>
        <p:txBody>
          <a:bodyPr/>
          <a:lstStyle/>
          <a:p>
            <a:r>
              <a:rPr lang="en-US" sz="3200" dirty="0" smtClean="0">
                <a:solidFill>
                  <a:srgbClr val="FFFF00"/>
                </a:solidFill>
              </a:rPr>
              <a:t>confidence that worship is acceptable…</a:t>
            </a:r>
            <a:endParaRPr lang="en-US" sz="3200" dirty="0">
              <a:solidFill>
                <a:srgbClr val="FFFF00"/>
              </a:solidFill>
            </a:endParaRPr>
          </a:p>
        </p:txBody>
      </p:sp>
      <p:sp>
        <p:nvSpPr>
          <p:cNvPr id="3" name="Content Placeholder 2"/>
          <p:cNvSpPr>
            <a:spLocks noGrp="1"/>
          </p:cNvSpPr>
          <p:nvPr>
            <p:ph sz="quarter" idx="13"/>
          </p:nvPr>
        </p:nvSpPr>
        <p:spPr>
          <a:xfrm>
            <a:off x="609600" y="742950"/>
            <a:ext cx="8153400" cy="3657600"/>
          </a:xfrm>
        </p:spPr>
        <p:txBody>
          <a:bodyPr>
            <a:normAutofit/>
          </a:bodyPr>
          <a:lstStyle/>
          <a:p>
            <a:r>
              <a:rPr lang="en-US" dirty="0" smtClean="0"/>
              <a:t>Why is that important?  God is looking for a specific worshipper – </a:t>
            </a:r>
            <a:r>
              <a:rPr lang="en-US" dirty="0" smtClean="0">
                <a:solidFill>
                  <a:srgbClr val="FFFF00"/>
                </a:solidFill>
              </a:rPr>
              <a:t>Jn. 4:23</a:t>
            </a:r>
          </a:p>
          <a:p>
            <a:pPr>
              <a:spcBef>
                <a:spcPts val="1800"/>
              </a:spcBef>
            </a:pPr>
            <a:r>
              <a:rPr lang="en-US" dirty="0" smtClean="0"/>
              <a:t>Prayers are heard – </a:t>
            </a:r>
            <a:r>
              <a:rPr lang="en-US" dirty="0" smtClean="0">
                <a:solidFill>
                  <a:srgbClr val="FFFF00"/>
                </a:solidFill>
              </a:rPr>
              <a:t>James 1:5;17; Rev. 5:8</a:t>
            </a:r>
          </a:p>
          <a:p>
            <a:r>
              <a:rPr lang="en-US" dirty="0" smtClean="0"/>
              <a:t>Lord’s supper is beneficial – </a:t>
            </a:r>
            <a:r>
              <a:rPr lang="en-US" dirty="0" smtClean="0">
                <a:solidFill>
                  <a:srgbClr val="FFFF00"/>
                </a:solidFill>
              </a:rPr>
              <a:t>1 Cor. 11:23-29</a:t>
            </a:r>
          </a:p>
          <a:p>
            <a:r>
              <a:rPr lang="en-US" dirty="0" smtClean="0"/>
              <a:t>Singing is truly uplifting – </a:t>
            </a:r>
            <a:r>
              <a:rPr lang="en-US" dirty="0" smtClean="0">
                <a:solidFill>
                  <a:srgbClr val="FFFF00"/>
                </a:solidFill>
              </a:rPr>
              <a:t>Eph. 5:18, 19</a:t>
            </a:r>
          </a:p>
          <a:p>
            <a:r>
              <a:rPr lang="en-US" dirty="0" smtClean="0"/>
              <a:t>Preaching is accepted – </a:t>
            </a:r>
            <a:r>
              <a:rPr lang="en-US" dirty="0" smtClean="0">
                <a:solidFill>
                  <a:srgbClr val="FFFF00"/>
                </a:solidFill>
              </a:rPr>
              <a:t>2 Cor. 2:17; 2 Tim. 2:4</a:t>
            </a:r>
            <a:endParaRPr lang="en-US" dirty="0">
              <a:solidFill>
                <a:srgbClr val="FFFF00"/>
              </a:solidFill>
            </a:endParaRPr>
          </a:p>
        </p:txBody>
      </p:sp>
    </p:spTree>
    <p:extLst>
      <p:ext uri="{BB962C8B-B14F-4D97-AF65-F5344CB8AC3E}">
        <p14:creationId xmlns:p14="http://schemas.microsoft.com/office/powerpoint/2010/main" val="384093564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666750"/>
          </a:xfrm>
        </p:spPr>
        <p:txBody>
          <a:bodyPr/>
          <a:lstStyle/>
          <a:p>
            <a:pPr algn="ctr"/>
            <a:r>
              <a:rPr lang="en-US" sz="3200" dirty="0" smtClean="0">
                <a:solidFill>
                  <a:srgbClr val="FFFF00"/>
                </a:solidFill>
              </a:rPr>
              <a:t>I Can Have life of peace and rejoicing…</a:t>
            </a:r>
            <a:endParaRPr lang="en-US" sz="3200" dirty="0">
              <a:solidFill>
                <a:srgbClr val="FFFF00"/>
              </a:solidFill>
            </a:endParaRPr>
          </a:p>
        </p:txBody>
      </p:sp>
      <p:sp>
        <p:nvSpPr>
          <p:cNvPr id="3" name="Content Placeholder 2"/>
          <p:cNvSpPr>
            <a:spLocks noGrp="1"/>
          </p:cNvSpPr>
          <p:nvPr>
            <p:ph sz="quarter" idx="13"/>
          </p:nvPr>
        </p:nvSpPr>
        <p:spPr>
          <a:xfrm>
            <a:off x="304800" y="742950"/>
            <a:ext cx="8763000" cy="4267200"/>
          </a:xfrm>
        </p:spPr>
        <p:txBody>
          <a:bodyPr>
            <a:normAutofit/>
          </a:bodyPr>
          <a:lstStyle/>
          <a:p>
            <a:r>
              <a:rPr lang="en-US" dirty="0" smtClean="0"/>
              <a:t>Why important? Otherwise we are miserable – </a:t>
            </a:r>
            <a:r>
              <a:rPr lang="en-US" dirty="0" smtClean="0">
                <a:solidFill>
                  <a:srgbClr val="FFFF00"/>
                </a:solidFill>
              </a:rPr>
              <a:t>1 Cor. 15:19</a:t>
            </a:r>
          </a:p>
          <a:p>
            <a:r>
              <a:rPr lang="en-US" dirty="0" smtClean="0"/>
              <a:t>Peace in family, marriage, the work place, the church</a:t>
            </a:r>
          </a:p>
          <a:p>
            <a:r>
              <a:rPr lang="en-US" dirty="0" smtClean="0"/>
              <a:t>Peace with those who misuse us – </a:t>
            </a:r>
            <a:r>
              <a:rPr lang="en-US" dirty="0" smtClean="0">
                <a:solidFill>
                  <a:srgbClr val="FFFF00"/>
                </a:solidFill>
              </a:rPr>
              <a:t>1 Th. 1:4; Mt. 5:10-12</a:t>
            </a:r>
          </a:p>
          <a:p>
            <a:r>
              <a:rPr lang="en-US" dirty="0" smtClean="0"/>
              <a:t>Imagine a life w/o lying, graft, anger, greed, arrogance = imagine being at peace with self and others… In Christ, it’s real!  Families do stay together! Marriages last 60 yrs.+!</a:t>
            </a:r>
          </a:p>
          <a:p>
            <a:r>
              <a:rPr lang="en-US" dirty="0" smtClean="0">
                <a:effectLst>
                  <a:outerShdw blurRad="38100" dist="38100" dir="2700000" algn="tl">
                    <a:srgbClr val="000000">
                      <a:alpha val="43137"/>
                    </a:srgbClr>
                  </a:outerShdw>
                </a:effectLst>
              </a:rPr>
              <a:t>A life of love is a life that will receive love </a:t>
            </a:r>
            <a:r>
              <a:rPr lang="en-US" dirty="0" smtClean="0"/>
              <a:t>– </a:t>
            </a:r>
            <a:r>
              <a:rPr lang="en-US" dirty="0" smtClean="0">
                <a:solidFill>
                  <a:srgbClr val="FFFF00"/>
                </a:solidFill>
              </a:rPr>
              <a:t>1 Cor. 13:3-8</a:t>
            </a:r>
            <a:endParaRPr lang="en-US" dirty="0">
              <a:solidFill>
                <a:srgbClr val="FFFF00"/>
              </a:solidFill>
            </a:endParaRPr>
          </a:p>
        </p:txBody>
      </p:sp>
    </p:spTree>
    <p:extLst>
      <p:ext uri="{BB962C8B-B14F-4D97-AF65-F5344CB8AC3E}">
        <p14:creationId xmlns:p14="http://schemas.microsoft.com/office/powerpoint/2010/main" val="93312500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57250"/>
          </a:xfrm>
        </p:spPr>
        <p:txBody>
          <a:bodyPr/>
          <a:lstStyle/>
          <a:p>
            <a:r>
              <a:rPr lang="en-US" dirty="0" smtClean="0">
                <a:solidFill>
                  <a:srgbClr val="FFFF00"/>
                </a:solidFill>
              </a:rPr>
              <a:t>Confidence we will have eternal life…</a:t>
            </a:r>
            <a:endParaRPr lang="en-US" dirty="0">
              <a:solidFill>
                <a:srgbClr val="FFFF00"/>
              </a:solidFill>
            </a:endParaRPr>
          </a:p>
        </p:txBody>
      </p:sp>
      <p:sp>
        <p:nvSpPr>
          <p:cNvPr id="3" name="Content Placeholder 2"/>
          <p:cNvSpPr>
            <a:spLocks noGrp="1"/>
          </p:cNvSpPr>
          <p:nvPr>
            <p:ph sz="quarter" idx="13"/>
          </p:nvPr>
        </p:nvSpPr>
        <p:spPr>
          <a:xfrm>
            <a:off x="533400" y="895350"/>
            <a:ext cx="8458200" cy="4038600"/>
          </a:xfrm>
        </p:spPr>
        <p:txBody>
          <a:bodyPr>
            <a:normAutofit/>
          </a:bodyPr>
          <a:lstStyle/>
          <a:p>
            <a:pPr>
              <a:spcBef>
                <a:spcPts val="1800"/>
              </a:spcBef>
            </a:pPr>
            <a:r>
              <a:rPr lang="en-US" dirty="0" smtClean="0"/>
              <a:t>Why important ? </a:t>
            </a:r>
            <a:r>
              <a:rPr lang="en-US" b="1" dirty="0" smtClean="0"/>
              <a:t>Not all will! </a:t>
            </a:r>
            <a:r>
              <a:rPr lang="en-US" dirty="0" smtClean="0"/>
              <a:t>– </a:t>
            </a:r>
            <a:r>
              <a:rPr lang="en-US" dirty="0" smtClean="0">
                <a:solidFill>
                  <a:srgbClr val="FFFF00"/>
                </a:solidFill>
              </a:rPr>
              <a:t>John 5:26-29; Mt. 25:31-46</a:t>
            </a:r>
          </a:p>
          <a:p>
            <a:pPr>
              <a:spcBef>
                <a:spcPts val="1800"/>
              </a:spcBef>
            </a:pPr>
            <a:r>
              <a:rPr lang="en-US" b="1" dirty="0" smtClean="0"/>
              <a:t>Our </a:t>
            </a:r>
            <a:r>
              <a:rPr lang="en-US" b="1" u="sng" dirty="0" smtClean="0"/>
              <a:t>hearts</a:t>
            </a:r>
            <a:r>
              <a:rPr lang="en-US" b="1" dirty="0" smtClean="0"/>
              <a:t> are </a:t>
            </a:r>
            <a:r>
              <a:rPr lang="en-US" b="1" u="sng" dirty="0" smtClean="0"/>
              <a:t>assured</a:t>
            </a:r>
            <a:r>
              <a:rPr lang="en-US" b="1" dirty="0" smtClean="0"/>
              <a:t> </a:t>
            </a:r>
            <a:r>
              <a:rPr lang="en-US" dirty="0" smtClean="0"/>
              <a:t>– </a:t>
            </a:r>
            <a:r>
              <a:rPr lang="en-US" dirty="0" smtClean="0">
                <a:solidFill>
                  <a:srgbClr val="FFFF00"/>
                </a:solidFill>
              </a:rPr>
              <a:t>1 John 3:19-24</a:t>
            </a:r>
          </a:p>
          <a:p>
            <a:pPr>
              <a:spcBef>
                <a:spcPts val="1800"/>
              </a:spcBef>
            </a:pPr>
            <a:r>
              <a:rPr lang="en-US" b="1" dirty="0" smtClean="0"/>
              <a:t>What men say won’t matter </a:t>
            </a:r>
            <a:r>
              <a:rPr lang="en-US" dirty="0" smtClean="0"/>
              <a:t>– </a:t>
            </a:r>
            <a:r>
              <a:rPr lang="en-US" dirty="0" smtClean="0">
                <a:solidFill>
                  <a:srgbClr val="FFFF00"/>
                </a:solidFill>
              </a:rPr>
              <a:t>Rom. 14:12; 1 Cor. 4:3, 4</a:t>
            </a:r>
          </a:p>
          <a:p>
            <a:pPr marL="0" indent="0" algn="ctr">
              <a:spcBef>
                <a:spcPts val="1800"/>
              </a:spcBef>
              <a:buNone/>
            </a:pPr>
            <a:r>
              <a:rPr lang="en-US" sz="4000" b="1" dirty="0" smtClean="0"/>
              <a:t>Are You Living the Only Way to Live?</a:t>
            </a:r>
          </a:p>
          <a:p>
            <a:pPr marL="0" indent="0" algn="ctr">
              <a:spcBef>
                <a:spcPts val="1800"/>
              </a:spcBef>
              <a:buNone/>
            </a:pPr>
            <a:r>
              <a:rPr lang="en-US" sz="4000" b="1" i="1" dirty="0" smtClean="0"/>
              <a:t>If Not, Why Not Start Tonight?</a:t>
            </a:r>
            <a:endParaRPr lang="en-US" sz="4000" b="1" i="1" dirty="0"/>
          </a:p>
        </p:txBody>
      </p:sp>
    </p:spTree>
    <p:extLst>
      <p:ext uri="{BB962C8B-B14F-4D97-AF65-F5344CB8AC3E}">
        <p14:creationId xmlns:p14="http://schemas.microsoft.com/office/powerpoint/2010/main" val="414097019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146</TotalTime>
  <Words>663</Words>
  <Application>Microsoft Office PowerPoint</Application>
  <PresentationFormat>On-screen Show (16:9)</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Horizon</vt:lpstr>
      <vt:lpstr>It’s the Only Way to Live</vt:lpstr>
      <vt:lpstr>Is This the Kind of World You Want to Live In?</vt:lpstr>
      <vt:lpstr>Life that now is…</vt:lpstr>
      <vt:lpstr>I Can Have Confidence in salvation…</vt:lpstr>
      <vt:lpstr>I Can Have Confidence in salvation…</vt:lpstr>
      <vt:lpstr>I Can Have Confidence in salvation…</vt:lpstr>
      <vt:lpstr>confidence that worship is acceptable…</vt:lpstr>
      <vt:lpstr>I Can Have life of peace and rejoicing…</vt:lpstr>
      <vt:lpstr>Confidence we will have eternal life…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the Only Way to Live</dc:title>
  <dc:creator>Steve</dc:creator>
  <cp:lastModifiedBy>WBCOC</cp:lastModifiedBy>
  <cp:revision>31</cp:revision>
  <dcterms:created xsi:type="dcterms:W3CDTF">2019-04-07T02:44:57Z</dcterms:created>
  <dcterms:modified xsi:type="dcterms:W3CDTF">2019-04-25T21:36:25Z</dcterms:modified>
</cp:coreProperties>
</file>